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986" r:id="rId3"/>
    <p:sldId id="991" r:id="rId4"/>
    <p:sldId id="992" r:id="rId5"/>
    <p:sldId id="993" r:id="rId6"/>
    <p:sldId id="994" r:id="rId7"/>
    <p:sldId id="996" r:id="rId8"/>
    <p:sldId id="997" r:id="rId9"/>
    <p:sldId id="998" r:id="rId10"/>
    <p:sldId id="999" r:id="rId11"/>
    <p:sldId id="1000" r:id="rId12"/>
    <p:sldId id="1001" r:id="rId13"/>
    <p:sldId id="1002" r:id="rId14"/>
    <p:sldId id="100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9455228"/>
              </p:ext>
            </p:extLst>
          </p:nvPr>
        </p:nvGraphicFramePr>
        <p:xfrm>
          <a:off x="334345" y="911795"/>
          <a:ext cx="11449272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2475332">
                  <a:extLst>
                    <a:ext uri="{9D8B030D-6E8A-4147-A177-3AD203B41FA5}">
                      <a16:colId xmlns:a16="http://schemas.microsoft.com/office/drawing/2014/main" val="584397620"/>
                    </a:ext>
                  </a:extLst>
                </a:gridCol>
                <a:gridCol w="8973940">
                  <a:extLst>
                    <a:ext uri="{9D8B030D-6E8A-4147-A177-3AD203B41FA5}">
                      <a16:colId xmlns:a16="http://schemas.microsoft.com/office/drawing/2014/main" val="3332517792"/>
                    </a:ext>
                  </a:extLst>
                </a:gridCol>
              </a:tblGrid>
              <a:tr h="10583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jumping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 ski down ramps to compete in ski jumping. Skiers can reach distances up to 115 yards on the normal hill. Players must hold their skis in a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shape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 landing. Five judges rate each jump on distance, form and landing.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2181822"/>
                  </a:ext>
                </a:extLst>
              </a:tr>
              <a:tr h="18188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hockey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6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hockey is played between two teams. Each team can have at most six players on the ice during the game. There’re five skaters and one goalkeeper. Games include three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periods, with a break after the first and second periods.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756083"/>
                  </a:ext>
                </a:extLst>
              </a:tr>
            </a:tbl>
          </a:graphicData>
        </a:graphic>
      </p:graphicFrame>
      <p:pic>
        <p:nvPicPr>
          <p:cNvPr id="2050" name="tt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99" y="1460652"/>
            <a:ext cx="15144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tt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2" y="3734124"/>
            <a:ext cx="12287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4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124744"/>
            <a:ext cx="11584144" cy="39604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event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体育运动的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比赛项目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 city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主办城市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curling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ɜː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rectangular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rek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tæŋɡj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长方形的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granite stone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花岗岩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石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ski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跳台滑雪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ramp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ræmp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斜坡，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坡道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distance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距离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 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裁判员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goalkeeper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lki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守门员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klu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ice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冰上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曲棍球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66" y="968094"/>
            <a:ext cx="1737403" cy="67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9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7455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is the host city for the 2022 Winter Olympic Games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sports events at Winter Olympic Games in this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passage.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Curling is a team sport played by eight players on a rectangular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area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ice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728719"/>
            <a:ext cx="9721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由文中第一段可知，北京举办了</a:t>
            </a:r>
            <a:r>
              <a:rPr lang="en-US" altLang="zh-CN" dirty="0">
                <a:cs typeface="Times New Roman" panose="02020603050405020304" pitchFamily="18" charset="0"/>
              </a:rPr>
              <a:t>2022</a:t>
            </a:r>
            <a:r>
              <a:rPr lang="zh-CN" altLang="zh-CN" dirty="0">
                <a:cs typeface="Times New Roman" panose="02020603050405020304" pitchFamily="18" charset="0"/>
              </a:rPr>
              <a:t>年冬奥会，故填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544138"/>
            <a:ext cx="100811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通读全文可知，本文介绍了三种冬奥会体育项目，故填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8463" y="5410645"/>
            <a:ext cx="11298239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cs typeface="Times New Roman" panose="02020603050405020304" pitchFamily="18" charset="0"/>
              </a:rPr>
              <a:t>由文中第二段第一句可知，冰壶是由两支队伍、每队四名运动员进行的运动，一共八名运动员，故填</a:t>
            </a:r>
            <a:r>
              <a:rPr lang="en-US" altLang="zh-CN" dirty="0"/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40049" y="134076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1675" y="2467383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3459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27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 of ski jumping must hold their skis in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V-shape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landing.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Curling and ice hockey are both team sports.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877418"/>
            <a:ext cx="11233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由文中第三段第三句可知，跳台滑雪运动员必须在落地前让滑雪板保持</a:t>
            </a:r>
            <a:r>
              <a:rPr lang="en-US" altLang="zh-CN" dirty="0">
                <a:cs typeface="Times New Roman" panose="02020603050405020304" pitchFamily="18" charset="0"/>
              </a:rPr>
              <a:t>V</a:t>
            </a:r>
            <a:r>
              <a:rPr lang="zh-CN" altLang="zh-CN" dirty="0">
                <a:cs typeface="Times New Roman" panose="02020603050405020304" pitchFamily="18" charset="0"/>
              </a:rPr>
              <a:t>形，而不是落地后，故填</a:t>
            </a:r>
            <a:r>
              <a:rPr lang="en-US" altLang="zh-CN" dirty="0">
                <a:cs typeface="Times New Roman" panose="02020603050405020304" pitchFamily="18" charset="0"/>
              </a:rPr>
              <a:t>F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0395" y="3708406"/>
            <a:ext cx="115414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由文中第二段和第四段可知，冰壶和冰上曲棍球都是团队运动，故填</a:t>
            </a:r>
            <a:r>
              <a:rPr lang="en-US" altLang="zh-CN" dirty="0">
                <a:cs typeface="Times New Roman" panose="02020603050405020304" pitchFamily="18" charset="0"/>
              </a:rPr>
              <a:t>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2638" y="83671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318518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69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r>
              <a:rPr lang="zh-CN" altLang="zh-CN" dirty="0"/>
              <a:t>（二）根据短文内容，完成表格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156133"/>
              </p:ext>
            </p:extLst>
          </p:nvPr>
        </p:nvGraphicFramePr>
        <p:xfrm>
          <a:off x="360854" y="1484784"/>
          <a:ext cx="11422985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926040">
                  <a:extLst>
                    <a:ext uri="{9D8B030D-6E8A-4147-A177-3AD203B41FA5}">
                      <a16:colId xmlns:a16="http://schemas.microsoft.com/office/drawing/2014/main" val="754343906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1357301169"/>
                    </a:ext>
                  </a:extLst>
                </a:gridCol>
                <a:gridCol w="4752529">
                  <a:extLst>
                    <a:ext uri="{9D8B030D-6E8A-4147-A177-3AD203B41FA5}">
                      <a16:colId xmlns:a16="http://schemas.microsoft.com/office/drawing/2014/main" val="33929902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812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Curling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808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ramps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089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hockey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skaters and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goalkeepers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ice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342450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4871070" y="2780928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eight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23542" y="2819013"/>
            <a:ext cx="4360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on a rectangular area of ice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7491" y="3455966"/>
            <a:ext cx="2074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Ski jumping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862958" y="4112664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ten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76093" y="4759648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two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33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Hello, everyone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Jerry. Look at this picture. It’s my father’s farm. It’s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place. Every weekend, my friends and I go to the farm. We enjoy our time without any homework. We help my parents do some farm work.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190736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 is a big house on the farm. It has six rooms and a big kitchen. In the living room, there is a beautiful fireplace. I enjoy this in winter. Around the house, there are flowers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s123.jpg" descr="id:2147497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95606" y="908720"/>
            <a:ext cx="201358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4025" y="2603339"/>
            <a:ext cx="114198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trees. The trees are big and old. They look green in summer. It is cool when I walk under the trees. Many birds’ songs make me feel relaxed.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58656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My favourite time on the farm is the quiet night. I enjoy looking at the stars. I spend a lot of time talking with my parents after dinner. We can sit outside the house and tell old stories under the beautiful sky.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53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220856"/>
            <a:ext cx="11665296" cy="19201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054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without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ˈð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没有，不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ʒɔɪ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享受，欣赏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fireplace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壁炉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relaxed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lækst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放松的，轻松的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kwa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spend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/spend/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92551"/>
            <a:ext cx="1901366" cy="71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 usually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weekends.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goes to the beach	B. goes to his father’s farm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goes to his club	D. goes to his grandfather’s home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780928"/>
            <a:ext cx="11305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由文中第一段第六句可知，每个周末，杰瑞和朋友们去他爸爸的农场，故选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64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rooms are there in the big house besides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kitchen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There are four.	B. There are five.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There are six.	D. There are seven.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934902"/>
            <a:ext cx="10873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由文中第二段第二句可知，房子里有六个房间和一间厨房，故选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47547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5635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winter, the living room of the farm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5635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hot		B. cold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5635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cool		D. warm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5349079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由文中第二段第三、四句可知，农场的房子里有壁炉，在冬季可以使客厅变得很暖和，故选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6034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1638" y="36735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6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mentioned in the passage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s124.jpg" descr="id:21474975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484784"/>
            <a:ext cx="1962785" cy="1718945"/>
          </a:xfrm>
          <a:prstGeom prst="rect">
            <a:avLst/>
          </a:prstGeom>
        </p:spPr>
      </p:pic>
      <p:pic>
        <p:nvPicPr>
          <p:cNvPr id="4" name="as125.jpg" descr="id:21474975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476375" y="1484784"/>
            <a:ext cx="1718945" cy="1718945"/>
          </a:xfrm>
          <a:prstGeom prst="rect">
            <a:avLst/>
          </a:prstGeom>
        </p:spPr>
      </p:pic>
      <p:pic>
        <p:nvPicPr>
          <p:cNvPr id="5" name="as126.jpg" descr="id:21474976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42878" y="3284984"/>
            <a:ext cx="2243455" cy="1718945"/>
          </a:xfrm>
          <a:prstGeom prst="rect">
            <a:avLst/>
          </a:prstGeom>
        </p:spPr>
      </p:pic>
      <p:pic>
        <p:nvPicPr>
          <p:cNvPr id="6" name="as127.jpg" descr="id:21474976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36724" y="3356677"/>
            <a:ext cx="1198245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68703" y="4996333"/>
            <a:ext cx="113151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由文中第二段第五句和最后一句可知，农场里有花、树和鸟，没有提到羊，故选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9630" y="8280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18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take a photo of Jerry on the farm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see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picture.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 is looking at the stars	B. he is talking with his parents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is doing his homework	D. he is listening to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3338408"/>
            <a:ext cx="9937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由文中第三段可知，杰瑞周末不在农场写作业，故选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8326" y="8636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37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International Olympic Committee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国际奥委会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picked Beijing, China, as the host city for the 2022 Winter Olympic Games. Let’s learn about some of the sports events at Winter Olympic Games.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0472"/>
              </p:ext>
            </p:extLst>
          </p:nvPr>
        </p:nvGraphicFramePr>
        <p:xfrm>
          <a:off x="478582" y="3423776"/>
          <a:ext cx="11368120" cy="2834640"/>
        </p:xfrm>
        <a:graphic>
          <a:graphicData uri="http://schemas.openxmlformats.org/drawingml/2006/table">
            <a:tbl>
              <a:tblPr firstRow="1" firstCol="1" bandRow="1"/>
              <a:tblGrid>
                <a:gridCol w="2457787">
                  <a:extLst>
                    <a:ext uri="{9D8B030D-6E8A-4147-A177-3AD203B41FA5}">
                      <a16:colId xmlns:a16="http://schemas.microsoft.com/office/drawing/2014/main" val="927812532"/>
                    </a:ext>
                  </a:extLst>
                </a:gridCol>
                <a:gridCol w="8910333">
                  <a:extLst>
                    <a:ext uri="{9D8B030D-6E8A-4147-A177-3AD203B41FA5}">
                      <a16:colId xmlns:a16="http://schemas.microsoft.com/office/drawing/2014/main" val="3678967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Curling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8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8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en-US" altLang="zh-CN" sz="28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Curling is a team sport played by two teams of four players each team on a rectangular area of ice. The game is played with 16 large granite stones. Each stone weighs 19.96 kg. The team with the most points wins the game.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660556"/>
                  </a:ext>
                </a:extLst>
              </a:tr>
            </a:tbl>
          </a:graphicData>
        </a:graphic>
      </p:graphicFrame>
      <p:pic>
        <p:nvPicPr>
          <p:cNvPr id="1025" name="tt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6" y="4221088"/>
            <a:ext cx="2122841" cy="149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65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439</Words>
  <Application>Microsoft Office PowerPoint</Application>
  <PresentationFormat>自定义</PresentationFormat>
  <Paragraphs>106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IPAPANNEW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2025-05-27T10:53:13Z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